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 Black"/>
      <p:bold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Comforta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Black-bold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RobotoBlack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86ed51fb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86ed51fb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f7f10aa1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f7f10aa1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41835f6f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a41835f6f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9f7f10aa19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9f7f10aa1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9f7f10aa1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9f7f10aa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f7f10aa19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f7f10aa19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f7f10aa1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f7f10aa1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f7f10aa1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f7f10aa1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9f7f10aa19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9f7f10aa19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f7f10aa19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f7f10aa19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86ed51fb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86ed51fb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9f7f10aa19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9f7f10aa19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9f7f10aa19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9f7f10aa19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f7f10aa19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f7f10aa1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f7f10aa19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f7f10aa19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9f7f10aa19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9f7f10aa19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f7f10aa19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f7f10aa19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9f7f10aa19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9f7f10aa19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f7f10aa19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9f7f10aa19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9f7f10aa1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9f7f10aa1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f7f10aa19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f7f10aa19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986ed51fb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986ed51fb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86ed51fb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86ed51fb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a41835f6f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a41835f6f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86ed51f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86ed51f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86ed51fb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86ed51fb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86ed51fb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86ed51fb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f7f10aa1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f7f10aa1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314575" y="1147425"/>
            <a:ext cx="6335700" cy="23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</a:t>
            </a:r>
            <a:endParaRPr sz="46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Monitoramento de ambiente com Node-Red</a:t>
            </a:r>
            <a:endParaRPr sz="46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 </a:t>
            </a:r>
            <a:r>
              <a:rPr b="1" lang="pt-BR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(parte2)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 txBox="1"/>
          <p:nvPr/>
        </p:nvSpPr>
        <p:spPr>
          <a:xfrm>
            <a:off x="561475" y="630600"/>
            <a:ext cx="56385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3.1 Modelo de Comunicação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150" y="1173000"/>
            <a:ext cx="5293992" cy="39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3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691825" y="751975"/>
            <a:ext cx="77193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Sistema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Casos de Uso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23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27148" l="19927" r="40233" t="18149"/>
          <a:stretch/>
        </p:blipFill>
        <p:spPr>
          <a:xfrm>
            <a:off x="700950" y="1352500"/>
            <a:ext cx="4728850" cy="365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44582" l="18365" r="57989" t="28584"/>
          <a:stretch/>
        </p:blipFill>
        <p:spPr>
          <a:xfrm>
            <a:off x="5656875" y="1219946"/>
            <a:ext cx="2369702" cy="1512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4"/>
          <p:cNvPicPr preferRelativeResize="0"/>
          <p:nvPr/>
        </p:nvPicPr>
        <p:blipFill rotWithShape="1">
          <a:blip r:embed="rId5">
            <a:alphaModFix/>
          </a:blip>
          <a:srcRect b="25629" l="52653" r="20463" t="30648"/>
          <a:stretch/>
        </p:blipFill>
        <p:spPr>
          <a:xfrm>
            <a:off x="5656875" y="2813625"/>
            <a:ext cx="2369702" cy="216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561475" y="630600"/>
            <a:ext cx="56385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3.2 OpenWeather API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5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/>
        </p:nvSpPr>
        <p:spPr>
          <a:xfrm>
            <a:off x="691825" y="751975"/>
            <a:ext cx="7462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Sistema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Casos de Uso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2" name="Google Shape;202;p25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03" name="Google Shape;20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3.3 Código do Arduino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 rotWithShape="1">
          <a:blip r:embed="rId3">
            <a:alphaModFix/>
          </a:blip>
          <a:srcRect b="50863" l="0" r="69013" t="5186"/>
          <a:stretch/>
        </p:blipFill>
        <p:spPr>
          <a:xfrm>
            <a:off x="650325" y="1743601"/>
            <a:ext cx="3926952" cy="31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19962" l="0" r="69013" t="49053"/>
          <a:stretch/>
        </p:blipFill>
        <p:spPr>
          <a:xfrm>
            <a:off x="4843175" y="1743600"/>
            <a:ext cx="3926952" cy="2208878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7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7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691825" y="751975"/>
            <a:ext cx="70977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Sistema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Casos de Uso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</a:t>
            </a: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IBM Watson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6" name="Google Shape;226;p27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8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8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3.4 </a:t>
            </a: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10369" l="1075" r="24213" t="16960"/>
          <a:stretch/>
        </p:blipFill>
        <p:spPr>
          <a:xfrm>
            <a:off x="1156150" y="1328950"/>
            <a:ext cx="6831677" cy="37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9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561475" y="630600"/>
            <a:ext cx="61716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3.4 </a:t>
            </a: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Fluxo do Node-Red (configurações API)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30729" l="9826" r="20968" t="12957"/>
          <a:stretch/>
        </p:blipFill>
        <p:spPr>
          <a:xfrm>
            <a:off x="1088262" y="1733457"/>
            <a:ext cx="6967574" cy="304474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/>
          <p:nvPr/>
        </p:nvSpPr>
        <p:spPr>
          <a:xfrm>
            <a:off x="4700476" y="1588200"/>
            <a:ext cx="1510500" cy="538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0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0"/>
          <p:cNvSpPr txBox="1"/>
          <p:nvPr/>
        </p:nvSpPr>
        <p:spPr>
          <a:xfrm>
            <a:off x="561475" y="630600"/>
            <a:ext cx="78597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(Processamento dos Dados API)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23883" l="27050" r="12918" t="22877"/>
          <a:stretch/>
        </p:blipFill>
        <p:spPr>
          <a:xfrm>
            <a:off x="1407962" y="1684350"/>
            <a:ext cx="6328176" cy="3157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 rot="6458802">
            <a:off x="2250908" y="2359625"/>
            <a:ext cx="434443" cy="2861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1"/>
          <p:cNvSpPr txBox="1"/>
          <p:nvPr/>
        </p:nvSpPr>
        <p:spPr>
          <a:xfrm>
            <a:off x="561475" y="630600"/>
            <a:ext cx="8027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(Processamento dos Dados)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4" name="Google Shape;274;p31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1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 b="9212" l="19219" r="13625" t="13626"/>
          <a:stretch/>
        </p:blipFill>
        <p:spPr>
          <a:xfrm>
            <a:off x="1707900" y="1328950"/>
            <a:ext cx="5836474" cy="37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/>
          <p:nvPr/>
        </p:nvSpPr>
        <p:spPr>
          <a:xfrm rot="6458802">
            <a:off x="2208158" y="2586675"/>
            <a:ext cx="434443" cy="2861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 txBox="1"/>
          <p:nvPr/>
        </p:nvSpPr>
        <p:spPr>
          <a:xfrm>
            <a:off x="691825" y="751975"/>
            <a:ext cx="74925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Descrição do Projeto</a:t>
            </a:r>
            <a:endParaRPr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Componentes</a:t>
            </a:r>
            <a:endParaRPr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2"/>
          <p:cNvSpPr txBox="1"/>
          <p:nvPr/>
        </p:nvSpPr>
        <p:spPr>
          <a:xfrm>
            <a:off x="561475" y="630600"/>
            <a:ext cx="71586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(configurações IBM Watson)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87" name="Google Shape;287;p32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37431" l="16190" r="21077" t="13048"/>
          <a:stretch/>
        </p:blipFill>
        <p:spPr>
          <a:xfrm>
            <a:off x="1237250" y="1694863"/>
            <a:ext cx="6669499" cy="29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4289275" y="1585700"/>
            <a:ext cx="1357800" cy="47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3"/>
          <p:cNvSpPr txBox="1"/>
          <p:nvPr/>
        </p:nvSpPr>
        <p:spPr>
          <a:xfrm>
            <a:off x="561475" y="630600"/>
            <a:ext cx="6526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(MQTT publisher)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00" name="Google Shape;300;p33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3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10369" l="1075" r="24213" t="16960"/>
          <a:stretch/>
        </p:blipFill>
        <p:spPr>
          <a:xfrm>
            <a:off x="1156150" y="1328950"/>
            <a:ext cx="6831677" cy="37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/>
          <p:nvPr/>
        </p:nvSpPr>
        <p:spPr>
          <a:xfrm>
            <a:off x="1164950" y="1342650"/>
            <a:ext cx="5212500" cy="46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20975" y="1342650"/>
            <a:ext cx="24801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PUBLISHER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(envia dados monitorados)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05" name="Google Shape;30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4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/>
        </p:nvSpPr>
        <p:spPr>
          <a:xfrm>
            <a:off x="561475" y="630600"/>
            <a:ext cx="76029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(nodes API)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34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4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10369" l="1075" r="24213" t="16960"/>
          <a:stretch/>
        </p:blipFill>
        <p:spPr>
          <a:xfrm>
            <a:off x="1156150" y="1328950"/>
            <a:ext cx="6831677" cy="37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156150" y="1964625"/>
            <a:ext cx="3365400" cy="1036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 txBox="1"/>
          <p:nvPr/>
        </p:nvSpPr>
        <p:spPr>
          <a:xfrm>
            <a:off x="858900" y="2509350"/>
            <a:ext cx="2862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</a:rPr>
              <a:t>DADOS COLETADOS PELA </a:t>
            </a:r>
            <a:endParaRPr b="1" sz="12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FF0000"/>
                </a:solidFill>
              </a:rPr>
              <a:t>API OPENWEATHER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5"/>
          <p:cNvSpPr txBox="1"/>
          <p:nvPr/>
        </p:nvSpPr>
        <p:spPr>
          <a:xfrm>
            <a:off x="561475" y="630600"/>
            <a:ext cx="65763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(MQTT subscriber)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28" name="Google Shape;328;p35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10369" l="1075" r="24213" t="16960"/>
          <a:stretch/>
        </p:blipFill>
        <p:spPr>
          <a:xfrm>
            <a:off x="1156150" y="1328950"/>
            <a:ext cx="6831677" cy="37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1156150" y="3149275"/>
            <a:ext cx="6899700" cy="394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"/>
          <p:cNvSpPr txBox="1"/>
          <p:nvPr/>
        </p:nvSpPr>
        <p:spPr>
          <a:xfrm>
            <a:off x="365275" y="3921100"/>
            <a:ext cx="2862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SUBSCRIBER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(assina o </a:t>
            </a:r>
            <a:r>
              <a:rPr b="1" lang="pt-BR">
                <a:solidFill>
                  <a:srgbClr val="FF0000"/>
                </a:solidFill>
              </a:rPr>
              <a:t>tópico</a:t>
            </a:r>
            <a:r>
              <a:rPr b="1" lang="pt-BR">
                <a:solidFill>
                  <a:srgbClr val="FF0000"/>
                </a:solidFill>
              </a:rPr>
              <a:t> “tisa/sensor”)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33" name="Google Shape;33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561475" y="630600"/>
            <a:ext cx="68316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(nodes de Processamento)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44" name="Google Shape;344;p36"/>
          <p:cNvPicPr preferRelativeResize="0"/>
          <p:nvPr/>
        </p:nvPicPr>
        <p:blipFill rotWithShape="1">
          <a:blip r:embed="rId3">
            <a:alphaModFix/>
          </a:blip>
          <a:srcRect b="10369" l="1075" r="24213" t="16960"/>
          <a:stretch/>
        </p:blipFill>
        <p:spPr>
          <a:xfrm>
            <a:off x="1156150" y="1328950"/>
            <a:ext cx="6831677" cy="37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6"/>
          <p:cNvSpPr/>
          <p:nvPr/>
        </p:nvSpPr>
        <p:spPr>
          <a:xfrm>
            <a:off x="2419800" y="3277625"/>
            <a:ext cx="2152200" cy="58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 txBox="1"/>
          <p:nvPr/>
        </p:nvSpPr>
        <p:spPr>
          <a:xfrm>
            <a:off x="5844450" y="1719550"/>
            <a:ext cx="2862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PROCESSAMENTO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DE DADOS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4719000" y="2521775"/>
            <a:ext cx="2005200" cy="156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>
            <a:off x="3569400" y="2012725"/>
            <a:ext cx="942300" cy="1018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7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7"/>
          <p:cNvSpPr txBox="1"/>
          <p:nvPr/>
        </p:nvSpPr>
        <p:spPr>
          <a:xfrm>
            <a:off x="561475" y="630600"/>
            <a:ext cx="73464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3.4 Fluxo do Node-Red (nodes Dashboard)</a:t>
            </a:r>
            <a:endParaRPr b="1" sz="1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58" name="Google Shape;358;p37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7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60" name="Google Shape;360;p37"/>
          <p:cNvPicPr preferRelativeResize="0"/>
          <p:nvPr/>
        </p:nvPicPr>
        <p:blipFill rotWithShape="1">
          <a:blip r:embed="rId3">
            <a:alphaModFix/>
          </a:blip>
          <a:srcRect b="10369" l="1075" r="24213" t="16960"/>
          <a:stretch/>
        </p:blipFill>
        <p:spPr>
          <a:xfrm>
            <a:off x="1156150" y="1328950"/>
            <a:ext cx="6831677" cy="37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7"/>
          <p:cNvSpPr/>
          <p:nvPr/>
        </p:nvSpPr>
        <p:spPr>
          <a:xfrm>
            <a:off x="4813275" y="4067400"/>
            <a:ext cx="1287900" cy="41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7"/>
          <p:cNvSpPr txBox="1"/>
          <p:nvPr/>
        </p:nvSpPr>
        <p:spPr>
          <a:xfrm>
            <a:off x="5844450" y="1719550"/>
            <a:ext cx="28629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DASHBOARD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63" name="Google Shape;363;p37"/>
          <p:cNvSpPr/>
          <p:nvPr/>
        </p:nvSpPr>
        <p:spPr>
          <a:xfrm>
            <a:off x="4709125" y="1789050"/>
            <a:ext cx="1194600" cy="782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7"/>
          <p:cNvSpPr/>
          <p:nvPr/>
        </p:nvSpPr>
        <p:spPr>
          <a:xfrm>
            <a:off x="3510150" y="3867125"/>
            <a:ext cx="1287900" cy="1173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7"/>
          <p:cNvSpPr/>
          <p:nvPr/>
        </p:nvSpPr>
        <p:spPr>
          <a:xfrm>
            <a:off x="6861500" y="2971575"/>
            <a:ext cx="927900" cy="325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8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8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8"/>
          <p:cNvSpPr txBox="1"/>
          <p:nvPr/>
        </p:nvSpPr>
        <p:spPr>
          <a:xfrm>
            <a:off x="691825" y="751975"/>
            <a:ext cx="7314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Sistema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Casos de Uso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em nuvem </a:t>
            </a:r>
            <a:r>
              <a:rPr b="1" lang="pt-BR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IBM Watson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76" name="Google Shape;376;p38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9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 startAt="3"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86" name="Google Shape;386;p39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9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388" name="Google Shape;388;p39"/>
          <p:cNvPicPr preferRelativeResize="0"/>
          <p:nvPr/>
        </p:nvPicPr>
        <p:blipFill rotWithShape="1">
          <a:blip r:embed="rId3">
            <a:alphaModFix/>
          </a:blip>
          <a:srcRect b="12476" l="52580" r="1749" t="13432"/>
          <a:stretch/>
        </p:blipFill>
        <p:spPr>
          <a:xfrm>
            <a:off x="740424" y="1273550"/>
            <a:ext cx="4176000" cy="381072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9"/>
          <p:cNvSpPr/>
          <p:nvPr/>
        </p:nvSpPr>
        <p:spPr>
          <a:xfrm rot="6458802">
            <a:off x="2000833" y="2507700"/>
            <a:ext cx="434443" cy="2861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 rotWithShape="1">
          <a:blip r:embed="rId4">
            <a:alphaModFix/>
          </a:blip>
          <a:srcRect b="30688" l="21716" r="50861" t="15376"/>
          <a:stretch/>
        </p:blipFill>
        <p:spPr>
          <a:xfrm>
            <a:off x="5015175" y="1263700"/>
            <a:ext cx="2507573" cy="2774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9"/>
          <p:cNvSpPr/>
          <p:nvPr/>
        </p:nvSpPr>
        <p:spPr>
          <a:xfrm>
            <a:off x="6653975" y="3566250"/>
            <a:ext cx="868800" cy="47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/>
          <p:nvPr/>
        </p:nvSpPr>
        <p:spPr>
          <a:xfrm>
            <a:off x="6184425" y="2571750"/>
            <a:ext cx="617700" cy="47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9"/>
          <p:cNvPicPr preferRelativeResize="0"/>
          <p:nvPr/>
        </p:nvPicPr>
        <p:blipFill rotWithShape="1">
          <a:blip r:embed="rId5">
            <a:alphaModFix/>
          </a:blip>
          <a:srcRect b="32523" l="21867" r="48873" t="47036"/>
          <a:stretch/>
        </p:blipFill>
        <p:spPr>
          <a:xfrm>
            <a:off x="5015175" y="4081450"/>
            <a:ext cx="2507573" cy="98544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9"/>
          <p:cNvSpPr/>
          <p:nvPr/>
        </p:nvSpPr>
        <p:spPr>
          <a:xfrm>
            <a:off x="6401575" y="4333975"/>
            <a:ext cx="982800" cy="7329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0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0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0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 startAt="3"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04" name="Google Shape;404;p40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06" name="Google Shape;406;p40"/>
          <p:cNvSpPr/>
          <p:nvPr/>
        </p:nvSpPr>
        <p:spPr>
          <a:xfrm>
            <a:off x="4289275" y="1585700"/>
            <a:ext cx="1357800" cy="47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40"/>
          <p:cNvPicPr preferRelativeResize="0"/>
          <p:nvPr/>
        </p:nvPicPr>
        <p:blipFill rotWithShape="1">
          <a:blip r:embed="rId3">
            <a:alphaModFix/>
          </a:blip>
          <a:srcRect b="11792" l="18954" r="20586" t="13996"/>
          <a:stretch/>
        </p:blipFill>
        <p:spPr>
          <a:xfrm>
            <a:off x="1875750" y="1279325"/>
            <a:ext cx="5528525" cy="38170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0"/>
          <p:cNvSpPr/>
          <p:nvPr/>
        </p:nvSpPr>
        <p:spPr>
          <a:xfrm>
            <a:off x="5568000" y="4462300"/>
            <a:ext cx="1836300" cy="681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1"/>
          <p:cNvSpPr txBox="1"/>
          <p:nvPr>
            <p:ph type="ctrTitle"/>
          </p:nvPr>
        </p:nvSpPr>
        <p:spPr>
          <a:xfrm>
            <a:off x="1314575" y="1147425"/>
            <a:ext cx="6335700" cy="234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</a:t>
            </a:r>
            <a:endParaRPr sz="46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Monitoramento de ambiente com Node-Red</a:t>
            </a:r>
            <a:endParaRPr sz="4600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417" name="Google Shape;417;p41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 </a:t>
            </a:r>
            <a:r>
              <a:rPr b="1" lang="pt-BR" sz="12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(parte2)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41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691825" y="751975"/>
            <a:ext cx="72753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Descrição do Projeto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Componentes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0" name="Google Shape;80;p15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576450" y="1644275"/>
            <a:ext cx="7991100" cy="31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350"/>
              <a:buFont typeface="Comfortaa"/>
              <a:buAutoNum type="arabicPeriod"/>
            </a:pP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Pretende-se monitorar dados de temperatura e humidade através de um sensor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DHT11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 acoplado a um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Arduino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 para ser integrado à plataforma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Node-red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, que deve processar esses dados e armazenar em um serviço de nuvem. O processamento consiste em comparar os dados locais com o clima de uma determinada cidade.</a:t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43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350"/>
              <a:buFont typeface="Comfortaa"/>
              <a:buAutoNum type="arabicPeriod"/>
            </a:pP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Além disso, é utilizado o método de comunicação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publish-subscribe 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através do protocolo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MQTT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, que permite intermediar a troca de informação dos dados monitorados com a nuvem pela ação de um </a:t>
            </a:r>
            <a:r>
              <a:rPr i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broker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, neste caso, o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Mosquitto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.</a:t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Descrição do Projeto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6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576450" y="1871350"/>
            <a:ext cx="7991100" cy="14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350"/>
              <a:buFont typeface="Comfortaa"/>
              <a:buAutoNum type="arabicPeriod" startAt="3"/>
            </a:pP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Além disso, para a comparação dos dados é utilizado a API do serviço </a:t>
            </a:r>
            <a:r>
              <a:rPr b="1"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OpenWeather</a:t>
            </a: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, que fornece um banco de dados com os valores em tempo real de cada cidade, podendo ser vinculada facilmente ao Node-Red.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Descrição do Projeto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2" name="Google Shape;102;p17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691825" y="751975"/>
            <a:ext cx="6900000" cy="30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Projeto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Componentes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3" name="Google Shape;113;p18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/>
          <p:nvPr/>
        </p:nvSpPr>
        <p:spPr>
          <a:xfrm>
            <a:off x="0" y="872300"/>
            <a:ext cx="9144000" cy="42711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0" y="0"/>
            <a:ext cx="9144000" cy="11730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0" y="11729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76450" y="1623200"/>
            <a:ext cx="7991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Hardware</a:t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561475" y="630600"/>
            <a:ext cx="37278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AutoNum type="arabicPeriod" startAt="2"/>
            </a:pPr>
            <a:r>
              <a:rPr b="1" lang="pt-BR" sz="18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Componentes</a:t>
            </a:r>
            <a:endParaRPr b="1" sz="18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576450" y="3076850"/>
            <a:ext cx="79911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Plataformas</a:t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327550" y="1648663"/>
            <a:ext cx="27210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rgbClr val="351C75"/>
                </a:solidFill>
                <a:latin typeface="Comfortaa"/>
                <a:ea typeface="Comfortaa"/>
                <a:cs typeface="Comfortaa"/>
                <a:sym typeface="Comfortaa"/>
              </a:rPr>
              <a:t>Serviço de Nuvem</a:t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351C75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3">
            <a:alphaModFix/>
          </a:blip>
          <a:srcRect b="8323" l="6827" r="7180" t="5058"/>
          <a:stretch/>
        </p:blipFill>
        <p:spPr>
          <a:xfrm>
            <a:off x="1127725" y="2035550"/>
            <a:ext cx="918126" cy="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1750" y="2038938"/>
            <a:ext cx="918126" cy="91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8825" y="2120263"/>
            <a:ext cx="1026500" cy="76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7050" y="3518200"/>
            <a:ext cx="859475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7">
            <a:alphaModFix/>
          </a:blip>
          <a:srcRect b="10057" l="4789" r="42695" t="5425"/>
          <a:stretch/>
        </p:blipFill>
        <p:spPr>
          <a:xfrm>
            <a:off x="2162025" y="3518225"/>
            <a:ext cx="953579" cy="85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8">
            <a:alphaModFix/>
          </a:blip>
          <a:srcRect b="12023" l="9205" r="9327" t="15106"/>
          <a:stretch/>
        </p:blipFill>
        <p:spPr>
          <a:xfrm>
            <a:off x="3261100" y="3518200"/>
            <a:ext cx="1694349" cy="85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691825" y="751975"/>
            <a:ext cx="7521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Sistema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Casos de Uso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0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0" y="2667000"/>
            <a:ext cx="9144000" cy="2476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0" y="0"/>
            <a:ext cx="9144000" cy="4181100"/>
          </a:xfrm>
          <a:prstGeom prst="rect">
            <a:avLst/>
          </a:prstGeom>
          <a:gradFill>
            <a:gsLst>
              <a:gs pos="0">
                <a:srgbClr val="674EA7"/>
              </a:gs>
              <a:gs pos="100000">
                <a:srgbClr val="351C75"/>
              </a:gs>
            </a:gsLst>
            <a:lin ang="2700006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01050" y="4257300"/>
            <a:ext cx="84621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351C75"/>
                </a:solidFill>
                <a:latin typeface="Lato"/>
                <a:ea typeface="Lato"/>
                <a:cs typeface="Lato"/>
                <a:sym typeface="Lato"/>
              </a:rPr>
              <a:t>Disciplina: TISA</a:t>
            </a: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												Elisiane Paixão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E7CC3"/>
                </a:solidFill>
                <a:latin typeface="Lato"/>
                <a:ea typeface="Lato"/>
                <a:cs typeface="Lato"/>
                <a:sym typeface="Lato"/>
              </a:rPr>
              <a:t>Miguel Neto</a:t>
            </a:r>
            <a:endParaRPr b="1" sz="1600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E7CC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1"/>
          <p:cNvSpPr/>
          <p:nvPr/>
        </p:nvSpPr>
        <p:spPr>
          <a:xfrm>
            <a:off x="0" y="4181088"/>
            <a:ext cx="9144000" cy="47100"/>
          </a:xfrm>
          <a:prstGeom prst="rect">
            <a:avLst/>
          </a:prstGeom>
          <a:gradFill>
            <a:gsLst>
              <a:gs pos="0">
                <a:srgbClr val="FF9900"/>
              </a:gs>
              <a:gs pos="50000">
                <a:srgbClr val="FF9900"/>
              </a:gs>
              <a:gs pos="100000">
                <a:srgbClr val="351C75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691825" y="751975"/>
            <a:ext cx="7245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Descrição do Sistema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Casos de Uso</a:t>
            </a:r>
            <a:endParaRPr b="1"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Comfortaa"/>
              <a:buAutoNum type="arabicPeriod"/>
            </a:pPr>
            <a:r>
              <a:rPr b="1" lang="pt-BR" sz="17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Funcionamento</a:t>
            </a:r>
            <a:endParaRPr b="1"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Modelo de Comunicação</a:t>
            </a:r>
            <a:endParaRPr b="1" sz="15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OpenWeather API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Código do Arduino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Fluxo do Node-Red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A7D6"/>
              </a:buClr>
              <a:buSzPts val="1500"/>
              <a:buFont typeface="Comfortaa"/>
              <a:buAutoNum type="arabicPeriod"/>
            </a:pPr>
            <a:r>
              <a:rPr b="1" lang="pt-BR" sz="15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Dashboard e armazenamento na nuvem IBM Watson</a:t>
            </a:r>
            <a:endParaRPr b="1" sz="15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B4A7D6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700">
              <a:solidFill>
                <a:srgbClr val="B4A7D6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1"/>
          <p:cNvSpPr txBox="1"/>
          <p:nvPr>
            <p:ph type="ctrTitle"/>
          </p:nvPr>
        </p:nvSpPr>
        <p:spPr>
          <a:xfrm>
            <a:off x="1354700" y="50150"/>
            <a:ext cx="6434700" cy="47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D9D2E9"/>
                </a:solidFill>
                <a:latin typeface="Roboto Black"/>
                <a:ea typeface="Roboto Black"/>
                <a:cs typeface="Roboto Black"/>
                <a:sym typeface="Roboto Black"/>
              </a:rPr>
              <a:t>PROJETO IOT: MONITORAMENTO DO AMBIENTE COM NODE-RED</a:t>
            </a:r>
            <a:endParaRPr sz="1500">
              <a:solidFill>
                <a:srgbClr val="D9D2E9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55" name="Google Shape;15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